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16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0"/>
            <a:ext cx="9143983" cy="6328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3628"/>
            <a:ext cx="9143983" cy="68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6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3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83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6173628"/>
            <a:ext cx="9143983" cy="68437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</p:spPr>
        <p:txBody>
          <a:bodyPr anchor="t"/>
          <a:lstStyle>
            <a:lvl1pPr algn="ctr">
              <a:defRPr sz="3600" b="1" cap="all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0"/>
          </p:nvPr>
        </p:nvSpPr>
        <p:spPr>
          <a:xfrm>
            <a:off x="152400" y="914400"/>
            <a:ext cx="8839200" cy="5334000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>
              <a:defRPr>
                <a:latin typeface="Myriad Pro" pitchFamily="34" charset="0"/>
              </a:defRPr>
            </a:lvl3pPr>
            <a:lvl4pPr>
              <a:defRPr>
                <a:latin typeface="Myriad Pro" pitchFamily="34" charset="0"/>
              </a:defRPr>
            </a:lvl4pPr>
            <a:lvl5pPr>
              <a:defRPr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02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2542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38054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042472"/>
            <a:ext cx="9144000" cy="707561"/>
            <a:chOff x="0" y="6033594"/>
            <a:chExt cx="9144000" cy="707561"/>
          </a:xfrm>
        </p:grpSpPr>
        <p:pic>
          <p:nvPicPr>
            <p:cNvPr id="16" name="Picture 15" descr="IMWI_logo_mediu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000" y="6033594"/>
              <a:ext cx="990600" cy="697406"/>
            </a:xfrm>
            <a:prstGeom prst="rect">
              <a:avLst/>
            </a:prstGeom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0" y="6412468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cs typeface="Arial"/>
                </a:rPr>
                <a:t>www.iwmi.org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0" y="6082268"/>
              <a:ext cx="914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  <a:latin typeface="Arial"/>
                  <a:cs typeface="Arial"/>
                </a:rPr>
                <a:t>Water for a food-secure world</a:t>
              </a:r>
              <a:endParaRPr lang="en-GB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63" y="6083780"/>
              <a:ext cx="2135187" cy="6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20" name="Straight Connector 19"/>
          <p:cNvCxnSpPr/>
          <p:nvPr userDrawn="1"/>
        </p:nvCxnSpPr>
        <p:spPr>
          <a:xfrm flipV="1">
            <a:off x="4566429" y="1515122"/>
            <a:ext cx="0" cy="455978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17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0" y="5925494"/>
            <a:ext cx="9144000" cy="11112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 userDrawn="1"/>
        </p:nvGrpSpPr>
        <p:grpSpPr>
          <a:xfrm>
            <a:off x="0" y="6033594"/>
            <a:ext cx="9144000" cy="707561"/>
            <a:chOff x="0" y="6033594"/>
            <a:chExt cx="9144000" cy="707561"/>
          </a:xfrm>
        </p:grpSpPr>
        <p:pic>
          <p:nvPicPr>
            <p:cNvPr id="20" name="Picture 19" descr="IMWI_logo_mediu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000" y="6033594"/>
              <a:ext cx="990600" cy="697406"/>
            </a:xfrm>
            <a:prstGeom prst="rect">
              <a:avLst/>
            </a:prstGeom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0" y="6412468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rPr>
                <a:t>www.iwmi.org</a:t>
              </a:r>
              <a:endParaRPr lang="en-GB" sz="1400" b="1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6082268"/>
              <a:ext cx="9132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1200" dirty="0" smtClean="0">
                  <a:solidFill>
                    <a:srgbClr val="0070C0"/>
                  </a:solidFill>
                  <a:latin typeface="Arial"/>
                  <a:cs typeface="Arial"/>
                </a:rPr>
                <a:t>Water for a food-secure world</a:t>
              </a:r>
              <a:endParaRPr lang="en-GB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63" y="6083780"/>
              <a:ext cx="2135187" cy="6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" descr="C:\Users\Mmascarenhas\AppData\Local\Microsoft\Windows\Temporary Internet Files\Content.Outlook\IXSVHC43\IWMI_SWP_2012_Logo_TEXT only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8611" y="6043885"/>
              <a:ext cx="537641" cy="682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495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 rot="16200000">
            <a:off x="8071336" y="4855335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Photo: David Brazier/IWMI</a:t>
            </a:r>
          </a:p>
        </p:txBody>
      </p:sp>
      <p:sp>
        <p:nvSpPr>
          <p:cNvPr id="27" name="TextBox 26"/>
          <p:cNvSpPr txBox="1"/>
          <p:nvPr userDrawn="1"/>
        </p:nvSpPr>
        <p:spPr>
          <a:xfrm rot="16200000">
            <a:off x="7993043" y="4764797"/>
            <a:ext cx="2063225" cy="21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 :Tom van Cakenberghe/IWMI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8108688" y="5857042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 : David Brazier/IWMI</a:t>
            </a:r>
          </a:p>
        </p:txBody>
      </p:sp>
      <p:sp>
        <p:nvSpPr>
          <p:cNvPr id="17" name="TextBox 16"/>
          <p:cNvSpPr txBox="1"/>
          <p:nvPr userDrawn="1"/>
        </p:nvSpPr>
        <p:spPr>
          <a:xfrm rot="16200000">
            <a:off x="8080695" y="5816041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Photo: David Brazier/IWMI</a:t>
            </a:r>
          </a:p>
        </p:txBody>
      </p:sp>
    </p:spTree>
    <p:extLst>
      <p:ext uri="{BB962C8B-B14F-4D97-AF65-F5344CB8AC3E}">
        <p14:creationId xmlns:p14="http://schemas.microsoft.com/office/powerpoint/2010/main" val="2279129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26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5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5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07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65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762000"/>
            <a:ext cx="7543800" cy="4089440"/>
          </a:xfrm>
          <a:prstGeom prst="flowChartDocumen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AGRO-CLIMATIC AND HYDROLOGICAL CHARACTERIZATION OF SELECTED WATERSHEDS OF NORTHERN GHANA </a:t>
            </a:r>
            <a:endParaRPr lang="en-US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Kadyampakeni et al.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International Water Management Institute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-228600"/>
            <a:ext cx="2024047" cy="11339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803" y="0"/>
            <a:ext cx="5156197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5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quarter" idx="10"/>
          </p:nvPr>
        </p:nvSpPr>
        <p:spPr>
          <a:xfrm>
            <a:off x="152400" y="1091729"/>
            <a:ext cx="5029200" cy="3200400"/>
          </a:xfrm>
        </p:spPr>
        <p:txBody>
          <a:bodyPr>
            <a:normAutofit fontScale="77500" lnSpcReduction="20000"/>
          </a:bodyPr>
          <a:lstStyle/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 is the mainstay of livelihoods of people in northern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Ghana</a:t>
            </a:r>
          </a:p>
          <a:p>
            <a:pPr marL="0" indent="0" algn="just">
              <a:buNone/>
            </a:pP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enormous potential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expanding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irrigated and cropped area through irrigation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other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interventions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337" y="586350"/>
            <a:ext cx="2940063" cy="24381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" y="449863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develop baseline information for intended water management interventions for agricultural intensification in three watersheds in northern Ghana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Anyari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Zanlerigu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Bihinaayili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248104"/>
              </p:ext>
            </p:extLst>
          </p:nvPr>
        </p:nvGraphicFramePr>
        <p:xfrm>
          <a:off x="5181600" y="3024451"/>
          <a:ext cx="3810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5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Watershed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Communities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Anyari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Nyangua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Dimbasinia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Tekuru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Zanlerigu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Zanlerigu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Bihinaayili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Bihinaayili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Duko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8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approach</a:t>
            </a:r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7118" y="2102592"/>
            <a:ext cx="4495800" cy="24384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 information collected on watershed boundary, soil types, land cover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climatic data 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Navrongo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Tamale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Zuarungu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stations)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Dry spells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Rainfall deficit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9900"/>
          <a:stretch/>
        </p:blipFill>
        <p:spPr>
          <a:xfrm>
            <a:off x="4578235" y="1835892"/>
            <a:ext cx="4540784" cy="2971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Rectangle 3"/>
          <p:cNvSpPr/>
          <p:nvPr/>
        </p:nvSpPr>
        <p:spPr>
          <a:xfrm>
            <a:off x="228600" y="4648200"/>
            <a:ext cx="8763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visits collecting information 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of agricultural systems (focus group discussion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quality of selected water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(see table) 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chemical properties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farm lands to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 their suitability for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irrigation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869198"/>
            <a:ext cx="8420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Desktop study was conducted to obtain secondary data and information on the hydrological, climatic and agricultural systems.</a:t>
            </a:r>
          </a:p>
        </p:txBody>
      </p:sp>
    </p:spTree>
    <p:extLst>
      <p:ext uri="{BB962C8B-B14F-4D97-AF65-F5344CB8AC3E}">
        <p14:creationId xmlns:p14="http://schemas.microsoft.com/office/powerpoint/2010/main" val="23580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results and discussion</a:t>
            </a:r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Seasonal rainfall 989-1012 mm/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trends observed except for increasing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trend for PET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Bihinaayili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watershed.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3 months per year does rainfall exceed PET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Dry spells of 7-days or more occurs more than 80% of the time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On-field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management in combination with supplemental irrigation or installation of water storage technologies in the rain-fed systems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mitigate the impact of dry spells to improve yield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819400"/>
            <a:ext cx="4038600" cy="214452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72725"/>
              </p:ext>
            </p:extLst>
          </p:nvPr>
        </p:nvGraphicFramePr>
        <p:xfrm>
          <a:off x="4839511" y="3326260"/>
          <a:ext cx="4129922" cy="1130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9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7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3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Navrongo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Zuarungu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Tamale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7-day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81.25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80.30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89.80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14-day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4.17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15.15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12.24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21-day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2.08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6.06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0.00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54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13" y="90989"/>
            <a:ext cx="8839200" cy="685800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results and discussion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933812"/>
            <a:ext cx="4043018" cy="3657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quality (water sources)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concentrations of parameters are found in wells than in surface water bodies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Potassium concentrations are found across sites, associate with slash and burn practices by farmers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concentrations found in April compared to October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046" y="933812"/>
            <a:ext cx="5146714" cy="412899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8989" y="4791866"/>
            <a:ext cx="82764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quality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(farmer field plots)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Low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organic carbon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pH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levels in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Bihinaayili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Nyangua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Tekuru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slightly acidic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nutrients; need for integrated soil fertility management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5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results and discussion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0" y="685800"/>
            <a:ext cx="8839200" cy="5562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cropping systems are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mixed cropping (not in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Anyari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inter-cropping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crop rotation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Irrigation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three sites is done between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December-June.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water 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320781"/>
              </p:ext>
            </p:extLst>
          </p:nvPr>
        </p:nvGraphicFramePr>
        <p:xfrm>
          <a:off x="381000" y="4048760"/>
          <a:ext cx="838200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6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Anyari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Zanlerigu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Bihinaayili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Surface</a:t>
                      </a:r>
                      <a:r>
                        <a:rPr lang="en-US" baseline="0" dirty="0" smtClean="0"/>
                        <a:t>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Two small reservoirs (25,000m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) –fall dry at the end of the season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 reservoir 20,000 m</a:t>
                      </a:r>
                      <a:r>
                        <a:rPr lang="en-US" baseline="30000" dirty="0" smtClean="0"/>
                        <a:t>3 </a:t>
                      </a:r>
                      <a:r>
                        <a:rPr lang="en-US" baseline="0" dirty="0" smtClean="0"/>
                        <a:t>– does not fall dry (higher concentrations)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Libga</a:t>
                      </a:r>
                      <a:r>
                        <a:rPr lang="en-US" dirty="0" smtClean="0"/>
                        <a:t> reservoir</a:t>
                      </a:r>
                      <a:r>
                        <a:rPr lang="en-US" baseline="0" dirty="0" smtClean="0"/>
                        <a:t> (5.8 Mm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) - </a:t>
                      </a:r>
                      <a:r>
                        <a:rPr lang="en-US" baseline="0" dirty="0" err="1" smtClean="0"/>
                        <a:t>perenial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Shallow wells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Shallow wells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Shallow wells (domestic)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9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0" y="609600"/>
            <a:ext cx="8839200" cy="56388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watershed are highly suitable for agricultural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interventions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Utilizing various water source, shallow wells and small reservoirs with good water quality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is conducive but will require integrated management of soil fertility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probability of dry spell occurrences affecting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rainfed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farming systems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Better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on-field water management in combination with supplemental irrigation or installation of water storage technologies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 to improve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levels.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successful sustainable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intensification, farmers need support in developing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agricultural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management strategies to attain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11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97"/>
            <a:ext cx="9124406" cy="612795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30" y="0"/>
            <a:ext cx="2477770" cy="3657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228600"/>
            <a:ext cx="2023110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 new_9-4x3-1</Template>
  <TotalTime>294</TotalTime>
  <Words>491</Words>
  <Application>Microsoft Office PowerPoint</Application>
  <PresentationFormat>On-screen Show (4:3)</PresentationFormat>
  <Paragraphs>96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Myriad Pro</vt:lpstr>
      <vt:lpstr>Times New Roman</vt:lpstr>
      <vt:lpstr>Wingdings</vt:lpstr>
      <vt:lpstr>1_Office Theme</vt:lpstr>
      <vt:lpstr>PowerPoint Presentation</vt:lpstr>
      <vt:lpstr>Introduction and objectives</vt:lpstr>
      <vt:lpstr>Research approach</vt:lpstr>
      <vt:lpstr>Main results and discussion</vt:lpstr>
      <vt:lpstr>Main results and discussion</vt:lpstr>
      <vt:lpstr>Main results and discussion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Wickrama, Sandaruwan (IWMI)</dc:creator>
  <cp:lastModifiedBy>Cofie, Olufunke (IWMI-Ghana)</cp:lastModifiedBy>
  <cp:revision>26</cp:revision>
  <dcterms:created xsi:type="dcterms:W3CDTF">2014-10-24T09:15:55Z</dcterms:created>
  <dcterms:modified xsi:type="dcterms:W3CDTF">2016-12-12T10:43:38Z</dcterms:modified>
</cp:coreProperties>
</file>